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sldIdLst>
    <p:sldId id="257" r:id="rId2"/>
    <p:sldId id="256" r:id="rId3"/>
    <p:sldId id="258" r:id="rId4"/>
    <p:sldId id="259" r:id="rId5"/>
    <p:sldId id="260" r:id="rId6"/>
    <p:sldId id="261" r:id="rId7"/>
    <p:sldId id="262" r:id="rId8"/>
    <p:sldId id="263" r:id="rId9"/>
    <p:sldId id="265" r:id="rId10"/>
    <p:sldId id="268" r:id="rId11"/>
    <p:sldId id="266" r:id="rId12"/>
    <p:sldId id="267" r:id="rId13"/>
    <p:sldId id="269" r:id="rId14"/>
    <p:sldId id="270" r:id="rId15"/>
    <p:sldId id="271" r:id="rId16"/>
    <p:sldId id="273" r:id="rId17"/>
    <p:sldId id="274" r:id="rId18"/>
    <p:sldId id="275" r:id="rId19"/>
    <p:sldId id="276"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er" initials="T" lastIdx="0" clrIdx="0">
    <p:extLst>
      <p:ext uri="{19B8F6BF-5375-455C-9EA6-DF929625EA0E}">
        <p15:presenceInfo xmlns:p15="http://schemas.microsoft.com/office/powerpoint/2012/main" userId="S-1-5-21-2677382144-709857890-2674891641-1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75" d="100"/>
          <a:sy n="75" d="100"/>
        </p:scale>
        <p:origin x="5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423019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207940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376989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365681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21740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276953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368494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254484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36439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21184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B3F5077-7ABA-481C-9847-7D9AD3B912AA}" type="datetimeFigureOut">
              <a:rPr lang="he-IL" smtClean="0"/>
              <a:t>ט'/טבת/תש"פ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F45B202-BF49-4A15-BEF0-8BB63AA9ED18}" type="slidenum">
              <a:rPr lang="he-IL" smtClean="0"/>
              <a:t>‹#›</a:t>
            </a:fld>
            <a:endParaRPr lang="he-IL"/>
          </a:p>
        </p:txBody>
      </p:sp>
    </p:spTree>
    <p:extLst>
      <p:ext uri="{BB962C8B-B14F-4D97-AF65-F5344CB8AC3E}">
        <p14:creationId xmlns:p14="http://schemas.microsoft.com/office/powerpoint/2010/main" val="58468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3F5077-7ABA-481C-9847-7D9AD3B912AA}" type="datetimeFigureOut">
              <a:rPr lang="he-IL" smtClean="0"/>
              <a:t>ט'/טבת/תש"פ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45B202-BF49-4A15-BEF0-8BB63AA9ED18}" type="slidenum">
              <a:rPr lang="he-IL" smtClean="0"/>
              <a:t>‹#›</a:t>
            </a:fld>
            <a:endParaRPr lang="he-IL"/>
          </a:p>
        </p:txBody>
      </p:sp>
    </p:spTree>
    <p:extLst>
      <p:ext uri="{BB962C8B-B14F-4D97-AF65-F5344CB8AC3E}">
        <p14:creationId xmlns:p14="http://schemas.microsoft.com/office/powerpoint/2010/main" val="32267646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afoz.co.i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endParaRPr lang="he-IL"/>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125"/>
            <a:ext cx="11734800" cy="647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p:cNvSpPr/>
          <p:nvPr/>
        </p:nvSpPr>
        <p:spPr>
          <a:xfrm>
            <a:off x="477078" y="584974"/>
            <a:ext cx="10775121" cy="5847755"/>
          </a:xfrm>
          <a:prstGeom prst="rect">
            <a:avLst/>
          </a:prstGeom>
          <a:noFill/>
        </p:spPr>
        <p:txBody>
          <a:bodyPr wrap="square" lIns="91440" tIns="45720" rIns="91440" bIns="45720">
            <a:spAutoFit/>
          </a:bodyPr>
          <a:lstStyle/>
          <a:p>
            <a:pPr algn="ctr"/>
            <a:r>
              <a:rPr lang="he-IL" sz="32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לקוח יקר,</a:t>
            </a:r>
          </a:p>
          <a:p>
            <a:pPr algn="ctr"/>
            <a:r>
              <a:rPr lang="he-IL" sz="32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לנוחיותך מצגת הדגמה להקמת הזמנות משלוח.</a:t>
            </a:r>
            <a:endParaRPr lang="he-IL"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he-IL"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לפני שימוש באתר האינטרנט מומלץ לעבור על השלבים </a:t>
            </a:r>
          </a:p>
          <a:p>
            <a:pPr algn="ctr"/>
            <a:r>
              <a:rPr lang="he-IL"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למניעת טעויות במשלוחים.</a:t>
            </a:r>
          </a:p>
          <a:p>
            <a:pPr algn="ctr"/>
            <a:r>
              <a:rPr lang="he-IL"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בהצלחה!</a:t>
            </a:r>
            <a:endParaRPr lang="he-IL"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a:p>
            <a:pPr algn="ctr"/>
            <a:endParaRPr lang="he-IL"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he-IL"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מלבן 5"/>
          <p:cNvSpPr/>
          <p:nvPr/>
        </p:nvSpPr>
        <p:spPr>
          <a:xfrm>
            <a:off x="1046922" y="4621253"/>
            <a:ext cx="6838121" cy="1815882"/>
          </a:xfrm>
          <a:prstGeom prst="rect">
            <a:avLst/>
          </a:prstGeom>
        </p:spPr>
        <p:txBody>
          <a:bodyPr wrap="square">
            <a:spAutoFit/>
          </a:bodyPr>
          <a:lstStyle/>
          <a:p>
            <a:r>
              <a:rPr lang="he-IL" sz="2800" dirty="0">
                <a:ln w="0"/>
                <a:solidFill>
                  <a:schemeClr val="bg1"/>
                </a:solidFill>
                <a:effectLst>
                  <a:outerShdw blurRad="38100" dist="19050" dir="2700000" algn="tl" rotWithShape="0">
                    <a:schemeClr val="dk1">
                      <a:alpha val="40000"/>
                    </a:schemeClr>
                  </a:outerShdw>
                </a:effectLst>
              </a:rPr>
              <a:t>כללי:</a:t>
            </a:r>
            <a:endParaRPr lang="he-IL" sz="1400" dirty="0">
              <a:ln w="0"/>
              <a:solidFill>
                <a:schemeClr val="bg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he-IL" sz="1400" dirty="0">
                <a:ln w="0"/>
                <a:solidFill>
                  <a:schemeClr val="bg1"/>
                </a:solidFill>
                <a:effectLst>
                  <a:outerShdw blurRad="38100" dist="19050" dir="2700000" algn="tl" rotWithShape="0">
                    <a:schemeClr val="dk1">
                      <a:alpha val="40000"/>
                    </a:schemeClr>
                  </a:outerShdw>
                </a:effectLst>
              </a:rPr>
              <a:t>חברת חפוז הוקמה בשנת 1987 ועד היום שמה לה החברה למטרה לספק חבילות שרות לצרכים הייחודים והמשתנים של כל לקוח, ומציאת פתרון יצירתי לבעיות מורכבות תוך הקפדה על חיסכון בזמן המהווה ערך עליון </a:t>
            </a:r>
          </a:p>
          <a:p>
            <a:pPr marL="285750" indent="-285750">
              <a:buFont typeface="Arial" panose="020B0604020202020204" pitchFamily="34" charset="0"/>
              <a:buChar char="•"/>
            </a:pPr>
            <a:r>
              <a:rPr lang="he-IL" sz="1400" dirty="0">
                <a:ln w="0"/>
                <a:solidFill>
                  <a:schemeClr val="bg1"/>
                </a:solidFill>
                <a:effectLst>
                  <a:outerShdw blurRad="38100" dist="19050" dir="2700000" algn="tl" rotWithShape="0">
                    <a:schemeClr val="dk1">
                      <a:alpha val="40000"/>
                    </a:schemeClr>
                  </a:outerShdw>
                </a:effectLst>
              </a:rPr>
              <a:t>אנו שמחים להציע ללקוחותינו את אתר האינטרנט שלנו דרכו ניתן להזמין כל משלוח שתצטרכו.</a:t>
            </a:r>
          </a:p>
          <a:p>
            <a:pPr marL="285750" indent="-285750">
              <a:buFont typeface="Arial" panose="020B0604020202020204" pitchFamily="34" charset="0"/>
              <a:buChar char="•"/>
            </a:pPr>
            <a:r>
              <a:rPr lang="he-IL" sz="1400" dirty="0">
                <a:ln w="0"/>
                <a:solidFill>
                  <a:schemeClr val="bg1"/>
                </a:solidFill>
                <a:effectLst>
                  <a:outerShdw blurRad="38100" dist="19050" dir="2700000" algn="tl" rotWithShape="0">
                    <a:schemeClr val="dk1">
                      <a:alpha val="40000"/>
                    </a:schemeClr>
                  </a:outerShdw>
                </a:effectLst>
              </a:rPr>
              <a:t>מערכת ניהול המשלוחים באינטרנט הינה מערכת קלה ופשוטה לתפעול.</a:t>
            </a:r>
          </a:p>
          <a:p>
            <a:pPr marL="285750" indent="-285750">
              <a:buFont typeface="Arial" panose="020B0604020202020204" pitchFamily="34" charset="0"/>
              <a:buChar char="•"/>
            </a:pPr>
            <a:r>
              <a:rPr lang="he-IL" sz="1400" dirty="0">
                <a:ln w="0"/>
                <a:solidFill>
                  <a:schemeClr val="bg1"/>
                </a:solidFill>
                <a:effectLst>
                  <a:outerShdw blurRad="38100" dist="19050" dir="2700000" algn="tl" rotWithShape="0">
                    <a:schemeClr val="dk1">
                      <a:alpha val="40000"/>
                    </a:schemeClr>
                  </a:outerShdw>
                </a:effectLst>
              </a:rPr>
              <a:t>להלן מצגת המדגימה את כל מה שצריך בכדי להשתמש באתר. </a:t>
            </a:r>
          </a:p>
        </p:txBody>
      </p:sp>
    </p:spTree>
    <p:extLst>
      <p:ext uri="{BB962C8B-B14F-4D97-AF65-F5344CB8AC3E}">
        <p14:creationId xmlns:p14="http://schemas.microsoft.com/office/powerpoint/2010/main" val="317043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0"/>
            <a:ext cx="12144375" cy="6858000"/>
          </a:xfrm>
          <a:prstGeom prst="rect">
            <a:avLst/>
          </a:prstGeom>
        </p:spPr>
      </p:pic>
      <p:sp>
        <p:nvSpPr>
          <p:cNvPr id="5" name="TextBox 4"/>
          <p:cNvSpPr txBox="1"/>
          <p:nvPr/>
        </p:nvSpPr>
        <p:spPr>
          <a:xfrm>
            <a:off x="5517569" y="2019300"/>
            <a:ext cx="184731" cy="369332"/>
          </a:xfrm>
          <a:prstGeom prst="rect">
            <a:avLst/>
          </a:prstGeom>
          <a:noFill/>
        </p:spPr>
        <p:txBody>
          <a:bodyPr wrap="none" rtlCol="1">
            <a:spAutoFit/>
          </a:bodyPr>
          <a:lstStyle/>
          <a:p>
            <a:endParaRPr lang="he-IL" dirty="0"/>
          </a:p>
        </p:txBody>
      </p:sp>
      <p:sp>
        <p:nvSpPr>
          <p:cNvPr id="6" name="TextBox 5"/>
          <p:cNvSpPr txBox="1"/>
          <p:nvPr/>
        </p:nvSpPr>
        <p:spPr>
          <a:xfrm>
            <a:off x="3606800" y="4407932"/>
            <a:ext cx="4053603" cy="1292662"/>
          </a:xfrm>
          <a:prstGeom prst="rect">
            <a:avLst/>
          </a:prstGeom>
          <a:noFill/>
        </p:spPr>
        <p:txBody>
          <a:bodyPr wrap="square" rtlCol="1">
            <a:spAutoFit/>
          </a:bodyPr>
          <a:lstStyle/>
          <a:p>
            <a:r>
              <a:rPr lang="he-IL" b="1" dirty="0" smtClean="0">
                <a:solidFill>
                  <a:srgbClr val="FF0000"/>
                </a:solidFill>
              </a:rPr>
              <a:t>לאחר קליטת ההזמנה הדפס/י והדבק /י למשלוח .</a:t>
            </a:r>
          </a:p>
          <a:p>
            <a:r>
              <a:rPr lang="he-IL" sz="1400" b="1" dirty="0" smtClean="0">
                <a:solidFill>
                  <a:srgbClr val="FF0000"/>
                </a:solidFill>
              </a:rPr>
              <a:t>כמו כן, סוג שליחות –"ממני אל " : צרפו בנוסף [ </a:t>
            </a:r>
            <a:r>
              <a:rPr lang="he-IL" sz="1400" b="1" dirty="0">
                <a:solidFill>
                  <a:srgbClr val="FF0000"/>
                </a:solidFill>
              </a:rPr>
              <a:t>אם קיים ברשותכם </a:t>
            </a:r>
            <a:r>
              <a:rPr lang="he-IL" sz="1400" b="1" dirty="0" smtClean="0">
                <a:solidFill>
                  <a:srgbClr val="FF0000"/>
                </a:solidFill>
              </a:rPr>
              <a:t>]את  שטר מטען או תעודת משלוח מקור והעתק.</a:t>
            </a:r>
            <a:endParaRPr lang="he-IL" sz="1400" b="1" dirty="0">
              <a:solidFill>
                <a:srgbClr val="FF0000"/>
              </a:solidFill>
            </a:endParaRPr>
          </a:p>
        </p:txBody>
      </p:sp>
      <p:cxnSp>
        <p:nvCxnSpPr>
          <p:cNvPr id="8" name="מחבר חץ ישר 7"/>
          <p:cNvCxnSpPr/>
          <p:nvPr/>
        </p:nvCxnSpPr>
        <p:spPr>
          <a:xfrm flipH="1">
            <a:off x="2415884" y="4800600"/>
            <a:ext cx="1508416" cy="6523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943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794484" y="-13252"/>
            <a:ext cx="9201558" cy="6840410"/>
          </a:xfrm>
          <a:prstGeom prst="rect">
            <a:avLst/>
          </a:prstGeom>
        </p:spPr>
      </p:pic>
      <p:sp>
        <p:nvSpPr>
          <p:cNvPr id="8" name="TextBox 7"/>
          <p:cNvSpPr txBox="1"/>
          <p:nvPr/>
        </p:nvSpPr>
        <p:spPr>
          <a:xfrm>
            <a:off x="0" y="589160"/>
            <a:ext cx="2871273" cy="2554545"/>
          </a:xfrm>
          <a:prstGeom prst="rect">
            <a:avLst/>
          </a:prstGeom>
          <a:noFill/>
        </p:spPr>
        <p:txBody>
          <a:bodyPr wrap="square" rtlCol="1">
            <a:spAutoFit/>
          </a:bodyPr>
          <a:lstStyle/>
          <a:p>
            <a:r>
              <a:rPr lang="he-IL" b="1" dirty="0" smtClean="0"/>
              <a:t>במידה ורוצים לאסוף במקביל לפיזור גביה לתשלום / חבילה כנגד .</a:t>
            </a:r>
          </a:p>
          <a:p>
            <a:r>
              <a:rPr lang="he-IL" b="1" dirty="0" smtClean="0"/>
              <a:t>יש לפתוח 2 הזמנות :</a:t>
            </a:r>
          </a:p>
          <a:p>
            <a:r>
              <a:rPr lang="he-IL" sz="4400" b="1" dirty="0" smtClean="0">
                <a:solidFill>
                  <a:srgbClr val="FF0000"/>
                </a:solidFill>
                <a:hlinkClick r:id="rId3" action="ppaction://hlinksldjump"/>
              </a:rPr>
              <a:t>לחץ למעבר לדוגמאות  </a:t>
            </a:r>
            <a:endParaRPr lang="he-IL" sz="4400" b="1" dirty="0" smtClean="0">
              <a:solidFill>
                <a:srgbClr val="FF0000"/>
              </a:solidFill>
            </a:endParaRPr>
          </a:p>
        </p:txBody>
      </p:sp>
      <p:cxnSp>
        <p:nvCxnSpPr>
          <p:cNvPr id="10" name="מחבר חץ ישר 9"/>
          <p:cNvCxnSpPr/>
          <p:nvPr/>
        </p:nvCxnSpPr>
        <p:spPr>
          <a:xfrm>
            <a:off x="2871273" y="1189324"/>
            <a:ext cx="4641389" cy="1172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5274" y="5019064"/>
            <a:ext cx="1591776" cy="584775"/>
          </a:xfrm>
          <a:prstGeom prst="rect">
            <a:avLst/>
          </a:prstGeom>
          <a:noFill/>
        </p:spPr>
        <p:txBody>
          <a:bodyPr wrap="square" rtlCol="1">
            <a:spAutoFit/>
          </a:bodyPr>
          <a:lstStyle/>
          <a:p>
            <a:r>
              <a:rPr lang="he-IL" sz="1600" b="1" dirty="0" smtClean="0">
                <a:solidFill>
                  <a:srgbClr val="FF0000"/>
                </a:solidFill>
              </a:rPr>
              <a:t>ציין מה </a:t>
            </a:r>
          </a:p>
          <a:p>
            <a:r>
              <a:rPr lang="he-IL" sz="1600" b="1" dirty="0" smtClean="0">
                <a:solidFill>
                  <a:srgbClr val="FF0000"/>
                </a:solidFill>
              </a:rPr>
              <a:t>צריכים לאסוף </a:t>
            </a:r>
            <a:endParaRPr lang="he-IL" sz="1600" b="1" dirty="0">
              <a:solidFill>
                <a:srgbClr val="FF0000"/>
              </a:solidFill>
            </a:endParaRPr>
          </a:p>
        </p:txBody>
      </p:sp>
      <p:cxnSp>
        <p:nvCxnSpPr>
          <p:cNvPr id="13" name="מחבר חץ ישר 12"/>
          <p:cNvCxnSpPr/>
          <p:nvPr/>
        </p:nvCxnSpPr>
        <p:spPr>
          <a:xfrm flipH="1" flipV="1">
            <a:off x="6302822" y="5169391"/>
            <a:ext cx="503259" cy="2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תמונה 4"/>
          <p:cNvPicPr>
            <a:picLocks noChangeAspect="1"/>
          </p:cNvPicPr>
          <p:nvPr/>
        </p:nvPicPr>
        <p:blipFill>
          <a:blip r:embed="rId4"/>
          <a:stretch>
            <a:fillRect/>
          </a:stretch>
        </p:blipFill>
        <p:spPr>
          <a:xfrm>
            <a:off x="3055793" y="3146955"/>
            <a:ext cx="3106468" cy="2287608"/>
          </a:xfrm>
          <a:prstGeom prst="rect">
            <a:avLst/>
          </a:prstGeom>
        </p:spPr>
      </p:pic>
    </p:spTree>
    <p:extLst>
      <p:ext uri="{BB962C8B-B14F-4D97-AF65-F5344CB8AC3E}">
        <p14:creationId xmlns:p14="http://schemas.microsoft.com/office/powerpoint/2010/main" val="32296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23812" y="0"/>
            <a:ext cx="12144375" cy="6858000"/>
          </a:xfrm>
          <a:prstGeom prst="rect">
            <a:avLst/>
          </a:prstGeom>
        </p:spPr>
      </p:pic>
      <p:sp>
        <p:nvSpPr>
          <p:cNvPr id="7" name="TextBox 6"/>
          <p:cNvSpPr txBox="1"/>
          <p:nvPr/>
        </p:nvSpPr>
        <p:spPr>
          <a:xfrm>
            <a:off x="1282700" y="711200"/>
            <a:ext cx="4051300" cy="1477328"/>
          </a:xfrm>
          <a:prstGeom prst="rect">
            <a:avLst/>
          </a:prstGeom>
          <a:noFill/>
        </p:spPr>
        <p:txBody>
          <a:bodyPr wrap="square" rtlCol="1">
            <a:spAutoFit/>
          </a:bodyPr>
          <a:lstStyle/>
          <a:p>
            <a:r>
              <a:rPr lang="he-IL" b="1" dirty="0" smtClean="0"/>
              <a:t>המשך למשלוח כפול:</a:t>
            </a:r>
          </a:p>
          <a:p>
            <a:r>
              <a:rPr lang="he-IL" b="1" dirty="0" smtClean="0"/>
              <a:t>יש לפתוח הודעה נוספת מהספק ללקוח,</a:t>
            </a:r>
          </a:p>
          <a:p>
            <a:r>
              <a:rPr lang="he-IL" b="1" dirty="0" smtClean="0"/>
              <a:t>לשנות את התאריך ליום למחרת</a:t>
            </a:r>
          </a:p>
          <a:p>
            <a:r>
              <a:rPr lang="he-IL" b="1" dirty="0" smtClean="0"/>
              <a:t>ולציין בהערות חזרה על מנת שיקשרו בין ההודעות </a:t>
            </a:r>
            <a:endParaRPr lang="he-IL" b="1" dirty="0"/>
          </a:p>
        </p:txBody>
      </p:sp>
      <p:cxnSp>
        <p:nvCxnSpPr>
          <p:cNvPr id="9" name="מחבר חץ ישר 8"/>
          <p:cNvCxnSpPr/>
          <p:nvPr/>
        </p:nvCxnSpPr>
        <p:spPr>
          <a:xfrm flipV="1">
            <a:off x="5334000" y="1371600"/>
            <a:ext cx="3492500"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a:off x="5334000" y="2247900"/>
            <a:ext cx="2324100" cy="2832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77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תמונה 16"/>
          <p:cNvPicPr>
            <a:picLocks noChangeAspect="1"/>
          </p:cNvPicPr>
          <p:nvPr/>
        </p:nvPicPr>
        <p:blipFill>
          <a:blip r:embed="rId2"/>
          <a:stretch>
            <a:fillRect/>
          </a:stretch>
        </p:blipFill>
        <p:spPr>
          <a:xfrm>
            <a:off x="47625" y="0"/>
            <a:ext cx="12144375" cy="6858000"/>
          </a:xfrm>
          <a:prstGeom prst="rect">
            <a:avLst/>
          </a:prstGeom>
        </p:spPr>
      </p:pic>
      <p:sp>
        <p:nvSpPr>
          <p:cNvPr id="6" name="TextBox 5"/>
          <p:cNvSpPr txBox="1"/>
          <p:nvPr/>
        </p:nvSpPr>
        <p:spPr>
          <a:xfrm>
            <a:off x="3105150" y="974126"/>
            <a:ext cx="4102100" cy="923330"/>
          </a:xfrm>
          <a:prstGeom prst="rect">
            <a:avLst/>
          </a:prstGeom>
          <a:noFill/>
        </p:spPr>
        <p:txBody>
          <a:bodyPr wrap="square" rtlCol="1">
            <a:spAutoFit/>
          </a:bodyPr>
          <a:lstStyle/>
          <a:p>
            <a:r>
              <a:rPr lang="he-IL" b="1" dirty="0" smtClean="0"/>
              <a:t>בחלונית של רשימת שליחויות תוכלו לעקוב אחר כל הסטטוסים של המשלוחים</a:t>
            </a:r>
          </a:p>
          <a:p>
            <a:endParaRPr lang="he-IL" dirty="0"/>
          </a:p>
        </p:txBody>
      </p:sp>
      <p:cxnSp>
        <p:nvCxnSpPr>
          <p:cNvPr id="8" name="מחבר חץ ישר 7"/>
          <p:cNvCxnSpPr/>
          <p:nvPr/>
        </p:nvCxnSpPr>
        <p:spPr>
          <a:xfrm>
            <a:off x="7594600" y="1301949"/>
            <a:ext cx="800100"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מלבן 8"/>
          <p:cNvSpPr/>
          <p:nvPr/>
        </p:nvSpPr>
        <p:spPr>
          <a:xfrm>
            <a:off x="6096000" y="3251200"/>
            <a:ext cx="21844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375400" y="3670300"/>
            <a:ext cx="179070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6330950" y="4016176"/>
            <a:ext cx="179070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6432550" y="5220493"/>
            <a:ext cx="179070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6375400" y="5538389"/>
            <a:ext cx="179070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292850" y="5953522"/>
            <a:ext cx="179070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6311900" y="6298403"/>
            <a:ext cx="179070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8791575" y="4522726"/>
            <a:ext cx="2832100" cy="2308324"/>
          </a:xfrm>
          <a:prstGeom prst="rect">
            <a:avLst/>
          </a:prstGeom>
          <a:noFill/>
        </p:spPr>
        <p:txBody>
          <a:bodyPr wrap="square" rtlCol="1">
            <a:spAutoFit/>
          </a:bodyPr>
          <a:lstStyle/>
          <a:p>
            <a:r>
              <a:rPr lang="he-IL" b="1" dirty="0" smtClean="0"/>
              <a:t>בנוסף,</a:t>
            </a:r>
          </a:p>
          <a:p>
            <a:r>
              <a:rPr lang="he-IL" b="1" dirty="0" smtClean="0"/>
              <a:t>תעודת משלוח עם ברקוד של חפוז שתוצמד לחבילה</a:t>
            </a:r>
          </a:p>
          <a:p>
            <a:r>
              <a:rPr lang="he-IL" b="1" dirty="0" smtClean="0"/>
              <a:t>תסרק לאחר ביצוע המשלוח למערכת ותופיע כחלונית קטנה מתחת למספר המשלוח</a:t>
            </a:r>
          </a:p>
          <a:p>
            <a:endParaRPr lang="he-IL" dirty="0"/>
          </a:p>
        </p:txBody>
      </p:sp>
      <p:cxnSp>
        <p:nvCxnSpPr>
          <p:cNvPr id="19" name="מחבר חץ ישר 18"/>
          <p:cNvCxnSpPr/>
          <p:nvPr/>
        </p:nvCxnSpPr>
        <p:spPr>
          <a:xfrm flipH="1" flipV="1">
            <a:off x="9639300" y="4597400"/>
            <a:ext cx="419100" cy="177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37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47625" y="101600"/>
            <a:ext cx="12144375" cy="6858000"/>
          </a:xfrm>
          <a:prstGeom prst="rect">
            <a:avLst/>
          </a:prstGeom>
        </p:spPr>
      </p:pic>
      <p:sp>
        <p:nvSpPr>
          <p:cNvPr id="7" name="מלבן 6"/>
          <p:cNvSpPr/>
          <p:nvPr/>
        </p:nvSpPr>
        <p:spPr>
          <a:xfrm>
            <a:off x="7886700" y="2705100"/>
            <a:ext cx="2133600" cy="374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8026400" y="3276600"/>
            <a:ext cx="1612900" cy="2031325"/>
          </a:xfrm>
          <a:prstGeom prst="rect">
            <a:avLst/>
          </a:prstGeom>
          <a:noFill/>
        </p:spPr>
        <p:txBody>
          <a:bodyPr wrap="square" rtlCol="1">
            <a:spAutoFit/>
          </a:bodyPr>
          <a:lstStyle/>
          <a:p>
            <a:r>
              <a:rPr lang="he-IL" dirty="0" smtClean="0">
                <a:solidFill>
                  <a:schemeClr val="bg1"/>
                </a:solidFill>
              </a:rPr>
              <a:t>בחלונית- אתרים קבועים תוכלו להוסיף לקוחות קבועים אליהם אתם שולחים חבילות על בסיס קבוע</a:t>
            </a:r>
            <a:endParaRPr lang="he-IL" dirty="0">
              <a:solidFill>
                <a:schemeClr val="bg1"/>
              </a:solidFill>
            </a:endParaRPr>
          </a:p>
        </p:txBody>
      </p:sp>
      <p:cxnSp>
        <p:nvCxnSpPr>
          <p:cNvPr id="10" name="מחבר חץ ישר 9"/>
          <p:cNvCxnSpPr/>
          <p:nvPr/>
        </p:nvCxnSpPr>
        <p:spPr>
          <a:xfrm>
            <a:off x="8191500" y="1714500"/>
            <a:ext cx="317500" cy="2159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2997200" y="2387600"/>
            <a:ext cx="1562100" cy="127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66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739900" y="1544935"/>
            <a:ext cx="8915400" cy="4247317"/>
          </a:xfrm>
          <a:prstGeom prst="rect">
            <a:avLst/>
          </a:prstGeom>
          <a:noFill/>
        </p:spPr>
        <p:txBody>
          <a:bodyPr wrap="square" lIns="91440" tIns="45720" rIns="91440" bIns="45720">
            <a:spAutoFit/>
          </a:bodyPr>
          <a:lstStyle/>
          <a:p>
            <a:pPr algn="ct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לקוחות יקרים,</a:t>
            </a:r>
          </a:p>
          <a:p>
            <a:pPr algn="ct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בכל שאלה/בעיה</a:t>
            </a:r>
          </a:p>
          <a:p>
            <a:pPr algn="ct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 ניתן לפנות למוקד השירות</a:t>
            </a:r>
          </a:p>
          <a:p>
            <a:pPr algn="ctr"/>
            <a:r>
              <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במספר 04-8666123</a:t>
            </a:r>
          </a:p>
          <a:p>
            <a:pPr algn="ctr"/>
            <a:r>
              <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המשך עבודה </a:t>
            </a:r>
            <a:r>
              <a:rPr lang="he-IL" sz="5400" b="1" dirty="0" err="1"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פוריה</a:t>
            </a:r>
            <a:r>
              <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3563" y="406400"/>
            <a:ext cx="21177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641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177801" y="88900"/>
            <a:ext cx="11874500" cy="6769100"/>
          </a:xfrm>
          <a:prstGeom prst="rect">
            <a:avLst/>
          </a:prstGeom>
        </p:spPr>
      </p:pic>
      <p:sp>
        <p:nvSpPr>
          <p:cNvPr id="2" name="כותרת 1"/>
          <p:cNvSpPr>
            <a:spLocks noGrp="1"/>
          </p:cNvSpPr>
          <p:nvPr>
            <p:ph type="title"/>
          </p:nvPr>
        </p:nvSpPr>
        <p:spPr>
          <a:xfrm>
            <a:off x="622300" y="238125"/>
            <a:ext cx="10515600" cy="1325563"/>
          </a:xfrm>
        </p:spPr>
        <p:txBody>
          <a:bodyPr/>
          <a:lstStyle/>
          <a:p>
            <a:r>
              <a:rPr lang="he-IL" dirty="0" smtClean="0"/>
              <a:t>גביה לתשלום מהלקוח לספק הזמנה 1 מתוך 2</a:t>
            </a:r>
            <a:endParaRPr lang="he-IL" dirty="0"/>
          </a:p>
        </p:txBody>
      </p:sp>
      <p:sp>
        <p:nvSpPr>
          <p:cNvPr id="6" name="מלבן 5"/>
          <p:cNvSpPr/>
          <p:nvPr/>
        </p:nvSpPr>
        <p:spPr>
          <a:xfrm rot="19802073">
            <a:off x="-1155978" y="1827388"/>
            <a:ext cx="8047768" cy="923330"/>
          </a:xfrm>
          <a:prstGeom prst="rect">
            <a:avLst/>
          </a:prstGeom>
          <a:noFill/>
        </p:spPr>
        <p:txBody>
          <a:bodyPr wrap="square" lIns="91440" tIns="45720" rIns="91440" bIns="45720">
            <a:spAutoFit/>
          </a:bodyPr>
          <a:lstStyle/>
          <a:p>
            <a:pPr algn="ctr"/>
            <a:r>
              <a:rPr lang="he-IL" sz="5400" b="1" cap="none" spc="0"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rPr>
              <a:t>דוגמה</a:t>
            </a: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 </a:t>
            </a:r>
            <a:endPar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endParaRPr>
          </a:p>
        </p:txBody>
      </p:sp>
      <p:sp>
        <p:nvSpPr>
          <p:cNvPr id="12" name="אליפסה 11"/>
          <p:cNvSpPr/>
          <p:nvPr/>
        </p:nvSpPr>
        <p:spPr>
          <a:xfrm>
            <a:off x="5880100" y="2294391"/>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אליפסה 13"/>
          <p:cNvSpPr/>
          <p:nvPr/>
        </p:nvSpPr>
        <p:spPr>
          <a:xfrm>
            <a:off x="6054820" y="2015134"/>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TextBox 14"/>
          <p:cNvSpPr txBox="1"/>
          <p:nvPr/>
        </p:nvSpPr>
        <p:spPr>
          <a:xfrm>
            <a:off x="5788608" y="4857905"/>
            <a:ext cx="1591776" cy="584775"/>
          </a:xfrm>
          <a:prstGeom prst="rect">
            <a:avLst/>
          </a:prstGeom>
          <a:noFill/>
        </p:spPr>
        <p:txBody>
          <a:bodyPr wrap="square" rtlCol="1">
            <a:spAutoFit/>
          </a:bodyPr>
          <a:lstStyle/>
          <a:p>
            <a:r>
              <a:rPr lang="he-IL" sz="1600" b="1" dirty="0" smtClean="0">
                <a:solidFill>
                  <a:srgbClr val="FF0000"/>
                </a:solidFill>
              </a:rPr>
              <a:t>ציין מה </a:t>
            </a:r>
          </a:p>
          <a:p>
            <a:r>
              <a:rPr lang="he-IL" sz="1600" b="1" dirty="0" smtClean="0">
                <a:solidFill>
                  <a:srgbClr val="FF0000"/>
                </a:solidFill>
              </a:rPr>
              <a:t>צריכים לאסוף </a:t>
            </a:r>
            <a:endParaRPr lang="he-IL" sz="1600" b="1" dirty="0">
              <a:solidFill>
                <a:srgbClr val="FF0000"/>
              </a:solidFill>
            </a:endParaRPr>
          </a:p>
        </p:txBody>
      </p:sp>
      <p:sp>
        <p:nvSpPr>
          <p:cNvPr id="20" name="אליפסה 19"/>
          <p:cNvSpPr/>
          <p:nvPr/>
        </p:nvSpPr>
        <p:spPr>
          <a:xfrm>
            <a:off x="7248847" y="4389362"/>
            <a:ext cx="2599874" cy="778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930459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מציין מיקום תוכן 7"/>
          <p:cNvPicPr>
            <a:picLocks noGrp="1" noChangeAspect="1"/>
          </p:cNvPicPr>
          <p:nvPr>
            <p:ph idx="1"/>
          </p:nvPr>
        </p:nvPicPr>
        <p:blipFill>
          <a:blip r:embed="rId2"/>
          <a:stretch>
            <a:fillRect/>
          </a:stretch>
        </p:blipFill>
        <p:spPr>
          <a:xfrm>
            <a:off x="454869" y="139965"/>
            <a:ext cx="11455400" cy="6718035"/>
          </a:xfrm>
          <a:prstGeom prst="rect">
            <a:avLst/>
          </a:prstGeom>
        </p:spPr>
      </p:pic>
      <p:sp>
        <p:nvSpPr>
          <p:cNvPr id="5" name="כותרת 1"/>
          <p:cNvSpPr>
            <a:spLocks noGrp="1"/>
          </p:cNvSpPr>
          <p:nvPr>
            <p:ph type="title"/>
          </p:nvPr>
        </p:nvSpPr>
        <p:spPr>
          <a:xfrm>
            <a:off x="2057400" y="0"/>
            <a:ext cx="7950200" cy="1325563"/>
          </a:xfrm>
        </p:spPr>
        <p:txBody>
          <a:bodyPr/>
          <a:lstStyle/>
          <a:p>
            <a:r>
              <a:rPr lang="he-IL" dirty="0" smtClean="0"/>
              <a:t>גביה לתשלום מהלקוח לספק הזמנה 2 מתך 2</a:t>
            </a:r>
            <a:endParaRPr lang="he-IL" dirty="0"/>
          </a:p>
        </p:txBody>
      </p:sp>
      <p:sp>
        <p:nvSpPr>
          <p:cNvPr id="9" name="אליפסה 8"/>
          <p:cNvSpPr/>
          <p:nvPr/>
        </p:nvSpPr>
        <p:spPr>
          <a:xfrm>
            <a:off x="6096000" y="2097918"/>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p:cNvSpPr/>
          <p:nvPr/>
        </p:nvSpPr>
        <p:spPr>
          <a:xfrm>
            <a:off x="6032500" y="2446791"/>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10"/>
          <p:cNvSpPr/>
          <p:nvPr/>
        </p:nvSpPr>
        <p:spPr>
          <a:xfrm rot="19802073">
            <a:off x="-1155978" y="1827388"/>
            <a:ext cx="8047768" cy="923330"/>
          </a:xfrm>
          <a:prstGeom prst="rect">
            <a:avLst/>
          </a:prstGeom>
          <a:noFill/>
        </p:spPr>
        <p:txBody>
          <a:bodyPr wrap="square" lIns="91440" tIns="45720" rIns="91440" bIns="45720">
            <a:spAutoFit/>
          </a:bodyPr>
          <a:lstStyle/>
          <a:p>
            <a:pPr algn="ctr"/>
            <a:r>
              <a:rPr lang="he-IL" sz="5400" b="1" cap="none" spc="0"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rPr>
              <a:t>דוגמה</a:t>
            </a: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 </a:t>
            </a:r>
            <a:endPar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endParaRPr>
          </a:p>
        </p:txBody>
      </p:sp>
      <p:sp>
        <p:nvSpPr>
          <p:cNvPr id="12" name="TextBox 11"/>
          <p:cNvSpPr txBox="1"/>
          <p:nvPr/>
        </p:nvSpPr>
        <p:spPr>
          <a:xfrm>
            <a:off x="4156919" y="707640"/>
            <a:ext cx="4051300" cy="738664"/>
          </a:xfrm>
          <a:prstGeom prst="rect">
            <a:avLst/>
          </a:prstGeom>
          <a:noFill/>
          <a:ln>
            <a:solidFill>
              <a:srgbClr val="FF0000"/>
            </a:solidFill>
          </a:ln>
        </p:spPr>
        <p:txBody>
          <a:bodyPr wrap="square" rtlCol="1">
            <a:spAutoFit/>
          </a:bodyPr>
          <a:lstStyle/>
          <a:p>
            <a:r>
              <a:rPr lang="he-IL" sz="1400" b="1" dirty="0" smtClean="0">
                <a:solidFill>
                  <a:srgbClr val="FF0000"/>
                </a:solidFill>
              </a:rPr>
              <a:t>[יש לפתוח הודעה נוספת מהספק ללקוח,</a:t>
            </a:r>
          </a:p>
          <a:p>
            <a:r>
              <a:rPr lang="he-IL" sz="1400" b="1" dirty="0" smtClean="0">
                <a:solidFill>
                  <a:srgbClr val="FF0000"/>
                </a:solidFill>
              </a:rPr>
              <a:t>לשנות את התאריך ליום למחרת</a:t>
            </a:r>
          </a:p>
          <a:p>
            <a:r>
              <a:rPr lang="he-IL" sz="1400" b="1" dirty="0" smtClean="0">
                <a:solidFill>
                  <a:srgbClr val="FF0000"/>
                </a:solidFill>
              </a:rPr>
              <a:t>ולציין בהערות חזרה על מנת שיקשרו בין ההודעות ]</a:t>
            </a:r>
            <a:r>
              <a:rPr lang="he-IL" sz="1400" b="1" dirty="0" smtClean="0"/>
              <a:t> </a:t>
            </a:r>
            <a:endParaRPr lang="he-IL" sz="1400" b="1" dirty="0"/>
          </a:p>
        </p:txBody>
      </p:sp>
      <p:sp>
        <p:nvSpPr>
          <p:cNvPr id="13" name="אליפסה 12"/>
          <p:cNvSpPr/>
          <p:nvPr/>
        </p:nvSpPr>
        <p:spPr>
          <a:xfrm>
            <a:off x="9512300" y="1797814"/>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TextBox 13"/>
          <p:cNvSpPr txBox="1"/>
          <p:nvPr/>
        </p:nvSpPr>
        <p:spPr>
          <a:xfrm>
            <a:off x="5764101" y="4656459"/>
            <a:ext cx="1591776" cy="584775"/>
          </a:xfrm>
          <a:prstGeom prst="rect">
            <a:avLst/>
          </a:prstGeom>
          <a:noFill/>
        </p:spPr>
        <p:txBody>
          <a:bodyPr wrap="square" rtlCol="1">
            <a:spAutoFit/>
          </a:bodyPr>
          <a:lstStyle/>
          <a:p>
            <a:r>
              <a:rPr lang="he-IL" sz="1600" b="1" dirty="0" smtClean="0">
                <a:solidFill>
                  <a:srgbClr val="FF0000"/>
                </a:solidFill>
              </a:rPr>
              <a:t>ציין מה </a:t>
            </a:r>
          </a:p>
          <a:p>
            <a:r>
              <a:rPr lang="he-IL" sz="1600" b="1" dirty="0" smtClean="0">
                <a:solidFill>
                  <a:srgbClr val="FF0000"/>
                </a:solidFill>
              </a:rPr>
              <a:t>צריכים לאסוף </a:t>
            </a:r>
            <a:endParaRPr lang="he-IL" sz="1600" b="1" dirty="0">
              <a:solidFill>
                <a:srgbClr val="FF0000"/>
              </a:solidFill>
            </a:endParaRPr>
          </a:p>
        </p:txBody>
      </p:sp>
      <p:cxnSp>
        <p:nvCxnSpPr>
          <p:cNvPr id="15" name="מחבר חץ ישר 14"/>
          <p:cNvCxnSpPr/>
          <p:nvPr/>
        </p:nvCxnSpPr>
        <p:spPr>
          <a:xfrm flipH="1">
            <a:off x="4531308" y="4934973"/>
            <a:ext cx="1168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אליפסה 15"/>
          <p:cNvSpPr/>
          <p:nvPr/>
        </p:nvSpPr>
        <p:spPr>
          <a:xfrm>
            <a:off x="1821802" y="4545959"/>
            <a:ext cx="2599874" cy="778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04319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מציין מיקום תוכן 7"/>
          <p:cNvPicPr>
            <a:picLocks noGrp="1" noChangeAspect="1"/>
          </p:cNvPicPr>
          <p:nvPr>
            <p:ph idx="1"/>
          </p:nvPr>
        </p:nvPicPr>
        <p:blipFill>
          <a:blip r:embed="rId2"/>
          <a:stretch>
            <a:fillRect/>
          </a:stretch>
        </p:blipFill>
        <p:spPr>
          <a:xfrm>
            <a:off x="330199" y="292372"/>
            <a:ext cx="11531599" cy="6565628"/>
          </a:xfrm>
          <a:prstGeom prst="rect">
            <a:avLst/>
          </a:prstGeom>
        </p:spPr>
      </p:pic>
      <p:sp>
        <p:nvSpPr>
          <p:cNvPr id="2" name="כותרת 1"/>
          <p:cNvSpPr>
            <a:spLocks noGrp="1"/>
          </p:cNvSpPr>
          <p:nvPr>
            <p:ph type="title"/>
          </p:nvPr>
        </p:nvSpPr>
        <p:spPr>
          <a:xfrm>
            <a:off x="838198" y="1121228"/>
            <a:ext cx="10515600" cy="1325563"/>
          </a:xfrm>
        </p:spPr>
        <p:txBody>
          <a:bodyPr>
            <a:normAutofit/>
          </a:bodyPr>
          <a:lstStyle/>
          <a:p>
            <a:r>
              <a:rPr lang="he-IL" dirty="0" smtClean="0"/>
              <a:t>חבילה כנגד חבילה מהלקוח לספק הזמנה 1 מתוך 2</a:t>
            </a:r>
            <a:br>
              <a:rPr lang="he-IL" dirty="0" smtClean="0"/>
            </a:br>
            <a:endParaRPr lang="he-IL" dirty="0"/>
          </a:p>
        </p:txBody>
      </p:sp>
      <p:sp>
        <p:nvSpPr>
          <p:cNvPr id="9" name="אליפסה 8"/>
          <p:cNvSpPr/>
          <p:nvPr/>
        </p:nvSpPr>
        <p:spPr>
          <a:xfrm>
            <a:off x="6096000" y="2097918"/>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p:cNvSpPr/>
          <p:nvPr/>
        </p:nvSpPr>
        <p:spPr>
          <a:xfrm>
            <a:off x="6095999" y="2536521"/>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10"/>
          <p:cNvSpPr/>
          <p:nvPr/>
        </p:nvSpPr>
        <p:spPr>
          <a:xfrm rot="19802073">
            <a:off x="-1155978" y="1827388"/>
            <a:ext cx="8047768" cy="923330"/>
          </a:xfrm>
          <a:prstGeom prst="rect">
            <a:avLst/>
          </a:prstGeom>
          <a:noFill/>
        </p:spPr>
        <p:txBody>
          <a:bodyPr wrap="square" lIns="91440" tIns="45720" rIns="91440" bIns="45720">
            <a:spAutoFit/>
          </a:bodyPr>
          <a:lstStyle/>
          <a:p>
            <a:pPr algn="ctr"/>
            <a:r>
              <a:rPr lang="he-IL" sz="5400" b="1" cap="none" spc="0"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rPr>
              <a:t>דוגמה</a:t>
            </a: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 </a:t>
            </a:r>
            <a:endPar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endParaRPr>
          </a:p>
        </p:txBody>
      </p:sp>
      <p:sp>
        <p:nvSpPr>
          <p:cNvPr id="12" name="TextBox 11"/>
          <p:cNvSpPr txBox="1"/>
          <p:nvPr/>
        </p:nvSpPr>
        <p:spPr>
          <a:xfrm>
            <a:off x="5788608" y="4857905"/>
            <a:ext cx="1591776" cy="584775"/>
          </a:xfrm>
          <a:prstGeom prst="rect">
            <a:avLst/>
          </a:prstGeom>
          <a:noFill/>
        </p:spPr>
        <p:txBody>
          <a:bodyPr wrap="square" rtlCol="1">
            <a:spAutoFit/>
          </a:bodyPr>
          <a:lstStyle/>
          <a:p>
            <a:r>
              <a:rPr lang="he-IL" sz="1600" b="1" dirty="0" smtClean="0">
                <a:solidFill>
                  <a:srgbClr val="FF0000"/>
                </a:solidFill>
              </a:rPr>
              <a:t>ציין מה </a:t>
            </a:r>
          </a:p>
          <a:p>
            <a:r>
              <a:rPr lang="he-IL" sz="1600" b="1" dirty="0" smtClean="0">
                <a:solidFill>
                  <a:srgbClr val="FF0000"/>
                </a:solidFill>
              </a:rPr>
              <a:t>צריכים לאסוף </a:t>
            </a:r>
            <a:endParaRPr lang="he-IL" sz="1600" b="1" dirty="0">
              <a:solidFill>
                <a:srgbClr val="FF0000"/>
              </a:solidFill>
            </a:endParaRPr>
          </a:p>
        </p:txBody>
      </p:sp>
      <p:sp>
        <p:nvSpPr>
          <p:cNvPr id="14" name="אליפסה 13"/>
          <p:cNvSpPr/>
          <p:nvPr/>
        </p:nvSpPr>
        <p:spPr>
          <a:xfrm>
            <a:off x="7248847" y="4419302"/>
            <a:ext cx="2599874" cy="778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4088496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stretch>
            <a:fillRect/>
          </a:stretch>
        </p:blipFill>
        <p:spPr>
          <a:xfrm>
            <a:off x="-152400" y="315893"/>
            <a:ext cx="12077700" cy="6699308"/>
          </a:xfrm>
          <a:prstGeom prst="rect">
            <a:avLst/>
          </a:prstGeom>
        </p:spPr>
      </p:pic>
      <p:sp>
        <p:nvSpPr>
          <p:cNvPr id="4" name="כותרת 1"/>
          <p:cNvSpPr>
            <a:spLocks noGrp="1"/>
          </p:cNvSpPr>
          <p:nvPr>
            <p:ph type="title"/>
          </p:nvPr>
        </p:nvSpPr>
        <p:spPr>
          <a:xfrm>
            <a:off x="203200" y="315893"/>
            <a:ext cx="10515600" cy="727075"/>
          </a:xfrm>
        </p:spPr>
        <p:txBody>
          <a:bodyPr>
            <a:normAutofit fontScale="90000"/>
          </a:bodyPr>
          <a:lstStyle/>
          <a:p>
            <a:r>
              <a:rPr lang="he-IL" dirty="0"/>
              <a:t>חבילה כנגד חבילה מהלקוח לספק הזמנה </a:t>
            </a:r>
            <a:r>
              <a:rPr lang="he-IL" dirty="0" smtClean="0"/>
              <a:t>2 מתוך </a:t>
            </a:r>
            <a:r>
              <a:rPr lang="he-IL" dirty="0"/>
              <a:t>2</a:t>
            </a:r>
            <a:br>
              <a:rPr lang="he-IL" dirty="0"/>
            </a:br>
            <a:endParaRPr lang="he-IL" dirty="0"/>
          </a:p>
        </p:txBody>
      </p:sp>
      <p:sp>
        <p:nvSpPr>
          <p:cNvPr id="6" name="מלבן 5"/>
          <p:cNvSpPr/>
          <p:nvPr/>
        </p:nvSpPr>
        <p:spPr>
          <a:xfrm rot="19802073">
            <a:off x="-1155978" y="1827388"/>
            <a:ext cx="8047768" cy="923330"/>
          </a:xfrm>
          <a:prstGeom prst="rect">
            <a:avLst/>
          </a:prstGeom>
          <a:noFill/>
        </p:spPr>
        <p:txBody>
          <a:bodyPr wrap="square" lIns="91440" tIns="45720" rIns="91440" bIns="45720">
            <a:spAutoFit/>
          </a:bodyPr>
          <a:lstStyle/>
          <a:p>
            <a:pPr algn="ctr"/>
            <a:r>
              <a:rPr lang="he-IL" sz="5400" b="1" cap="none" spc="0"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rPr>
              <a:t>דוגמה</a:t>
            </a:r>
            <a:r>
              <a:rPr lang="he-IL" sz="5400" b="1" cap="none" spc="0"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rPr>
              <a:t> </a:t>
            </a:r>
            <a:endParaRPr lang="he-IL" sz="5400" b="1" dirty="0" smtClean="0">
              <a:ln w="10160">
                <a:solidFill>
                  <a:schemeClr val="accent5"/>
                </a:solidFill>
                <a:prstDash val="solid"/>
              </a:ln>
              <a:solidFill>
                <a:schemeClr val="accent2"/>
              </a:solidFill>
              <a:effectLst>
                <a:outerShdw blurRad="38100" dist="22860" dir="5400000" algn="tl" rotWithShape="0">
                  <a:srgbClr val="000000">
                    <a:alpha val="30000"/>
                  </a:srgbClr>
                </a:outerShdw>
              </a:effectLst>
            </a:endParaRPr>
          </a:p>
        </p:txBody>
      </p:sp>
      <p:sp>
        <p:nvSpPr>
          <p:cNvPr id="7" name="אליפסה 6"/>
          <p:cNvSpPr/>
          <p:nvPr/>
        </p:nvSpPr>
        <p:spPr>
          <a:xfrm>
            <a:off x="6067519" y="2210235"/>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אליפסה 7"/>
          <p:cNvSpPr/>
          <p:nvPr/>
        </p:nvSpPr>
        <p:spPr>
          <a:xfrm>
            <a:off x="9398322" y="1808947"/>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אליפסה 8"/>
          <p:cNvSpPr/>
          <p:nvPr/>
        </p:nvSpPr>
        <p:spPr>
          <a:xfrm>
            <a:off x="6038850" y="2481852"/>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p:cNvSpPr txBox="1"/>
          <p:nvPr/>
        </p:nvSpPr>
        <p:spPr>
          <a:xfrm>
            <a:off x="2366541" y="733542"/>
            <a:ext cx="4051300" cy="738664"/>
          </a:xfrm>
          <a:prstGeom prst="rect">
            <a:avLst/>
          </a:prstGeom>
          <a:noFill/>
          <a:ln>
            <a:solidFill>
              <a:srgbClr val="FF0000"/>
            </a:solidFill>
          </a:ln>
        </p:spPr>
        <p:txBody>
          <a:bodyPr wrap="square" rtlCol="1">
            <a:spAutoFit/>
          </a:bodyPr>
          <a:lstStyle/>
          <a:p>
            <a:r>
              <a:rPr lang="he-IL" sz="1400" b="1" dirty="0" smtClean="0">
                <a:solidFill>
                  <a:srgbClr val="FF0000"/>
                </a:solidFill>
              </a:rPr>
              <a:t>[יש לפתוח הודעה נוספת מהספק ללקוח,</a:t>
            </a:r>
          </a:p>
          <a:p>
            <a:r>
              <a:rPr lang="he-IL" sz="1400" b="1" dirty="0" smtClean="0">
                <a:solidFill>
                  <a:srgbClr val="FF0000"/>
                </a:solidFill>
              </a:rPr>
              <a:t>לשנות את התאריך ליום למחרת</a:t>
            </a:r>
          </a:p>
          <a:p>
            <a:r>
              <a:rPr lang="he-IL" sz="1400" b="1" dirty="0" smtClean="0">
                <a:solidFill>
                  <a:srgbClr val="FF0000"/>
                </a:solidFill>
              </a:rPr>
              <a:t>ולציין בהערות חזרה על מנת שיקשרו בין ההודעות ]</a:t>
            </a:r>
            <a:r>
              <a:rPr lang="he-IL" sz="1400" b="1" dirty="0" smtClean="0"/>
              <a:t> </a:t>
            </a:r>
            <a:endParaRPr lang="he-IL" sz="1400" b="1" dirty="0"/>
          </a:p>
        </p:txBody>
      </p:sp>
      <p:sp>
        <p:nvSpPr>
          <p:cNvPr id="11" name="TextBox 10"/>
          <p:cNvSpPr txBox="1"/>
          <p:nvPr/>
        </p:nvSpPr>
        <p:spPr>
          <a:xfrm>
            <a:off x="5725108" y="4256621"/>
            <a:ext cx="1591776" cy="584775"/>
          </a:xfrm>
          <a:prstGeom prst="rect">
            <a:avLst/>
          </a:prstGeom>
          <a:noFill/>
        </p:spPr>
        <p:txBody>
          <a:bodyPr wrap="square" rtlCol="1">
            <a:spAutoFit/>
          </a:bodyPr>
          <a:lstStyle/>
          <a:p>
            <a:r>
              <a:rPr lang="he-IL" sz="1600" b="1" dirty="0" smtClean="0">
                <a:solidFill>
                  <a:srgbClr val="FF0000"/>
                </a:solidFill>
              </a:rPr>
              <a:t>ציין מה </a:t>
            </a:r>
          </a:p>
          <a:p>
            <a:r>
              <a:rPr lang="he-IL" sz="1600" b="1" dirty="0" smtClean="0">
                <a:solidFill>
                  <a:srgbClr val="FF0000"/>
                </a:solidFill>
              </a:rPr>
              <a:t>צריכים לאסוף </a:t>
            </a:r>
            <a:endParaRPr lang="he-IL" sz="1600" b="1" dirty="0">
              <a:solidFill>
                <a:srgbClr val="FF0000"/>
              </a:solidFill>
            </a:endParaRPr>
          </a:p>
        </p:txBody>
      </p:sp>
      <p:cxnSp>
        <p:nvCxnSpPr>
          <p:cNvPr id="12" name="מחבר חץ ישר 11"/>
          <p:cNvCxnSpPr/>
          <p:nvPr/>
        </p:nvCxnSpPr>
        <p:spPr>
          <a:xfrm flipH="1">
            <a:off x="4556708" y="4682954"/>
            <a:ext cx="1168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אליפסה 12"/>
          <p:cNvSpPr/>
          <p:nvPr/>
        </p:nvSpPr>
        <p:spPr>
          <a:xfrm>
            <a:off x="1664995" y="4256621"/>
            <a:ext cx="2599874" cy="778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TextBox 14">
            <a:hlinkClick r:id="rId3" action="ppaction://hlinksldjump"/>
          </p:cNvPr>
          <p:cNvSpPr txBox="1"/>
          <p:nvPr/>
        </p:nvSpPr>
        <p:spPr>
          <a:xfrm>
            <a:off x="4787900" y="6065121"/>
            <a:ext cx="4229100" cy="584775"/>
          </a:xfrm>
          <a:prstGeom prst="rect">
            <a:avLst/>
          </a:prstGeom>
          <a:noFill/>
          <a:ln>
            <a:solidFill>
              <a:srgbClr val="FF0000"/>
            </a:solidFill>
          </a:ln>
          <a:effectLst>
            <a:glow rad="139700">
              <a:schemeClr val="accent5">
                <a:satMod val="175000"/>
                <a:alpha val="40000"/>
              </a:schemeClr>
            </a:glow>
          </a:effectLst>
          <a:scene3d>
            <a:camera prst="orthographicFront"/>
            <a:lightRig rig="threePt" dir="t"/>
          </a:scene3d>
          <a:sp3d>
            <a:bevelT prst="relaxedInset"/>
          </a:sp3d>
        </p:spPr>
        <p:txBody>
          <a:bodyPr wrap="square" rtlCol="1">
            <a:spAutoFit/>
          </a:bodyPr>
          <a:lstStyle/>
          <a:p>
            <a:r>
              <a:rPr lang="he-IL" sz="3200" b="1" dirty="0" smtClean="0">
                <a:solidFill>
                  <a:srgbClr val="FF0000"/>
                </a:solidFill>
              </a:rPr>
              <a:t>     לחץ לחזרה למצגת </a:t>
            </a:r>
            <a:endParaRPr lang="he-IL" sz="3200" b="1" dirty="0"/>
          </a:p>
        </p:txBody>
      </p:sp>
    </p:spTree>
    <p:extLst>
      <p:ext uri="{BB962C8B-B14F-4D97-AF65-F5344CB8AC3E}">
        <p14:creationId xmlns:p14="http://schemas.microsoft.com/office/powerpoint/2010/main" val="292245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184246" y="1459886"/>
            <a:ext cx="11609694" cy="5411366"/>
          </a:xfrm>
          <a:prstGeom prst="rect">
            <a:avLst/>
          </a:prstGeom>
        </p:spPr>
      </p:pic>
      <p:sp>
        <p:nvSpPr>
          <p:cNvPr id="8" name="מלבן 7"/>
          <p:cNvSpPr/>
          <p:nvPr/>
        </p:nvSpPr>
        <p:spPr>
          <a:xfrm>
            <a:off x="7818783" y="214422"/>
            <a:ext cx="2989763" cy="523220"/>
          </a:xfrm>
          <a:prstGeom prst="rect">
            <a:avLst/>
          </a:prstGeom>
        </p:spPr>
        <p:txBody>
          <a:bodyPr wrap="square">
            <a:spAutoFit/>
          </a:bodyPr>
          <a:lstStyle/>
          <a:p>
            <a:r>
              <a:rPr lang="he-IL" sz="2800" dirty="0" smtClean="0">
                <a:ln w="0"/>
                <a:effectLst>
                  <a:outerShdw blurRad="38100" dist="19050" dir="2700000" algn="tl" rotWithShape="0">
                    <a:schemeClr val="dk1">
                      <a:alpha val="40000"/>
                    </a:schemeClr>
                  </a:outerShdw>
                </a:effectLst>
              </a:rPr>
              <a:t>אז מתחילים ....</a:t>
            </a:r>
            <a:r>
              <a:rPr lang="he-IL" sz="1400" dirty="0" smtClean="0">
                <a:ln w="0"/>
                <a:effectLst>
                  <a:outerShdw blurRad="38100" dist="19050" dir="2700000" algn="tl" rotWithShape="0">
                    <a:schemeClr val="dk1">
                      <a:alpha val="40000"/>
                    </a:schemeClr>
                  </a:outerShdw>
                </a:effectLst>
              </a:rPr>
              <a:t>. </a:t>
            </a:r>
            <a:endParaRPr lang="he-IL" sz="1400" dirty="0">
              <a:ln w="0"/>
              <a:effectLst>
                <a:outerShdw blurRad="38100" dist="19050" dir="2700000" algn="tl" rotWithShape="0">
                  <a:schemeClr val="dk1">
                    <a:alpha val="40000"/>
                  </a:schemeClr>
                </a:outerShdw>
              </a:effectLst>
            </a:endParaRPr>
          </a:p>
        </p:txBody>
      </p:sp>
      <p:sp>
        <p:nvSpPr>
          <p:cNvPr id="10" name="חץ שמאלה 9"/>
          <p:cNvSpPr/>
          <p:nvPr/>
        </p:nvSpPr>
        <p:spPr>
          <a:xfrm>
            <a:off x="8719930" y="1561514"/>
            <a:ext cx="2912864" cy="5106572"/>
          </a:xfrm>
          <a:prstGeom prst="leftArrow">
            <a:avLst>
              <a:gd name="adj1" fmla="val 50000"/>
              <a:gd name="adj2" fmla="val 1561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1</a:t>
            </a:r>
            <a:r>
              <a:rPr lang="he-IL" sz="20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  רשום בגוגל - </a:t>
            </a:r>
            <a:r>
              <a:rPr lang="he-IL" sz="20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חפוז </a:t>
            </a:r>
            <a:r>
              <a:rPr lang="he-IL" sz="20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שירותי </a:t>
            </a:r>
            <a:r>
              <a:rPr lang="he-IL" sz="20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שליחים</a:t>
            </a:r>
          </a:p>
          <a:p>
            <a:pPr algn="ctr"/>
            <a:r>
              <a:rPr lang="he-IL" sz="20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או  </a:t>
            </a:r>
          </a:p>
          <a:p>
            <a:pPr algn="ctr"/>
            <a:r>
              <a:rPr lang="he-IL" sz="20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הכנס </a:t>
            </a:r>
            <a:r>
              <a:rPr lang="he-IL" sz="2000" b="1" dirty="0">
                <a:ln w="10160">
                  <a:solidFill>
                    <a:schemeClr val="accent5"/>
                  </a:solidFill>
                  <a:prstDash val="solid"/>
                </a:ln>
                <a:solidFill>
                  <a:schemeClr val="tx1"/>
                </a:solidFill>
                <a:effectLst>
                  <a:outerShdw blurRad="38100" dist="22860" dir="5400000" algn="tl" rotWithShape="0">
                    <a:srgbClr val="000000">
                      <a:alpha val="30000"/>
                    </a:srgbClr>
                  </a:outerShdw>
                </a:effectLst>
              </a:rPr>
              <a:t>ישירות לאתר האינטרנט</a:t>
            </a:r>
          </a:p>
          <a:p>
            <a:pPr algn="ctr"/>
            <a:r>
              <a:rPr lang="en-US" sz="20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hlinkClick r:id="rId3"/>
              </a:rPr>
              <a:t>www.hafoz.co.il</a:t>
            </a:r>
            <a:endParaRPr lang="he-IL" sz="20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383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12541" y="802372"/>
            <a:ext cx="11995139" cy="6055628"/>
          </a:xfrm>
          <a:prstGeom prst="rect">
            <a:avLst/>
          </a:prstGeom>
        </p:spPr>
      </p:pic>
      <p:sp>
        <p:nvSpPr>
          <p:cNvPr id="5" name="מלבן 4"/>
          <p:cNvSpPr/>
          <p:nvPr/>
        </p:nvSpPr>
        <p:spPr>
          <a:xfrm>
            <a:off x="2039815" y="264246"/>
            <a:ext cx="7104185" cy="1179443"/>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b="1" dirty="0" smtClean="0">
                <a:solidFill>
                  <a:srgbClr val="FF0000"/>
                </a:solidFill>
              </a:rPr>
              <a:t>2. בחר באתר הראשון או לחץ על "אתר"</a:t>
            </a:r>
            <a:endParaRPr lang="he-IL" sz="2400" b="1" dirty="0">
              <a:solidFill>
                <a:srgbClr val="FF0000"/>
              </a:solidFill>
            </a:endParaRPr>
          </a:p>
        </p:txBody>
      </p:sp>
      <p:cxnSp>
        <p:nvCxnSpPr>
          <p:cNvPr id="17" name="מחבר חץ ישר 16"/>
          <p:cNvCxnSpPr/>
          <p:nvPr/>
        </p:nvCxnSpPr>
        <p:spPr>
          <a:xfrm>
            <a:off x="7666892" y="1443689"/>
            <a:ext cx="1477108" cy="12291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a:off x="4318782" y="1443689"/>
            <a:ext cx="650905" cy="30017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723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3052689" y="478302"/>
            <a:ext cx="1376595" cy="647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p:cNvPicPr>
            <a:picLocks noChangeAspect="1"/>
          </p:cNvPicPr>
          <p:nvPr/>
        </p:nvPicPr>
        <p:blipFill>
          <a:blip r:embed="rId2"/>
          <a:stretch>
            <a:fillRect/>
          </a:stretch>
        </p:blipFill>
        <p:spPr>
          <a:xfrm>
            <a:off x="47625" y="34925"/>
            <a:ext cx="12144375" cy="6858000"/>
          </a:xfrm>
          <a:prstGeom prst="rect">
            <a:avLst/>
          </a:prstGeom>
        </p:spPr>
      </p:pic>
      <p:sp>
        <p:nvSpPr>
          <p:cNvPr id="5" name="חץ שמאלה 4"/>
          <p:cNvSpPr/>
          <p:nvPr/>
        </p:nvSpPr>
        <p:spPr>
          <a:xfrm>
            <a:off x="4260471" y="-576774"/>
            <a:ext cx="4363024" cy="2571856"/>
          </a:xfrm>
          <a:prstGeom prst="leftArrow">
            <a:avLst>
              <a:gd name="adj1" fmla="val 50000"/>
              <a:gd name="adj2" fmla="val 1561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3. לחץ על משתמש עסקי </a:t>
            </a:r>
            <a:endParaRPr lang="he-IL" sz="240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8791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p:cNvPicPr>
            <a:picLocks noChangeAspect="1"/>
          </p:cNvPicPr>
          <p:nvPr/>
        </p:nvPicPr>
        <p:blipFill>
          <a:blip r:embed="rId2"/>
          <a:stretch>
            <a:fillRect/>
          </a:stretch>
        </p:blipFill>
        <p:spPr>
          <a:xfrm>
            <a:off x="589757" y="365125"/>
            <a:ext cx="12144375" cy="6858000"/>
          </a:xfrm>
          <a:prstGeom prst="rect">
            <a:avLst/>
          </a:prstGeom>
        </p:spPr>
      </p:pic>
      <p:sp>
        <p:nvSpPr>
          <p:cNvPr id="8" name="חץ שמאלה 7"/>
          <p:cNvSpPr/>
          <p:nvPr/>
        </p:nvSpPr>
        <p:spPr>
          <a:xfrm>
            <a:off x="8371108" y="2508197"/>
            <a:ext cx="4363024" cy="2571856"/>
          </a:xfrm>
          <a:prstGeom prst="leftArrow">
            <a:avLst>
              <a:gd name="adj1" fmla="val 50000"/>
              <a:gd name="adj2" fmla="val 1561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4. הקלד שם משתמש והסיסמה ואשר את תנאי התקנון </a:t>
            </a:r>
          </a:p>
          <a:p>
            <a:pPr algn="ctr"/>
            <a:r>
              <a:rPr lang="he-IL" sz="16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[מומלץ לשמור] </a:t>
            </a:r>
            <a:endParaRPr lang="he-IL" sz="160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964657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16460" y="830997"/>
            <a:ext cx="10680554" cy="5990125"/>
          </a:xfrm>
          <a:prstGeom prst="rect">
            <a:avLst/>
          </a:prstGeom>
        </p:spPr>
      </p:pic>
      <p:sp>
        <p:nvSpPr>
          <p:cNvPr id="6" name="מלבן 5"/>
          <p:cNvSpPr/>
          <p:nvPr/>
        </p:nvSpPr>
        <p:spPr>
          <a:xfrm>
            <a:off x="-365759" y="0"/>
            <a:ext cx="12274366" cy="1200329"/>
          </a:xfrm>
          <a:prstGeom prst="rect">
            <a:avLst/>
          </a:prstGeom>
          <a:noFill/>
        </p:spPr>
        <p:txBody>
          <a:bodyPr wrap="square" lIns="91440" tIns="45720" rIns="91440" bIns="45720">
            <a:spAutoFit/>
          </a:bodyPr>
          <a:lstStyle/>
          <a:p>
            <a:pPr algn="ctr"/>
            <a:r>
              <a:rPr lang="he-IL" sz="24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לאחר הכניסה, תגיעו ישירות לדף</a:t>
            </a:r>
          </a:p>
          <a:p>
            <a:pPr algn="ctr"/>
            <a:r>
              <a:rPr lang="he-IL" sz="24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הזמנת השליחות</a:t>
            </a:r>
          </a:p>
          <a:p>
            <a:pPr algn="ctr"/>
            <a:endParaRPr lang="he-IL" sz="2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3" name="אליפסה 2"/>
          <p:cNvSpPr/>
          <p:nvPr/>
        </p:nvSpPr>
        <p:spPr>
          <a:xfrm>
            <a:off x="5488896" y="2852921"/>
            <a:ext cx="23114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אליפסה 6"/>
          <p:cNvSpPr/>
          <p:nvPr/>
        </p:nvSpPr>
        <p:spPr>
          <a:xfrm>
            <a:off x="5556737" y="2504048"/>
            <a:ext cx="2175719" cy="34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אליפסה 7"/>
          <p:cNvSpPr/>
          <p:nvPr/>
        </p:nvSpPr>
        <p:spPr>
          <a:xfrm>
            <a:off x="8270088" y="3195821"/>
            <a:ext cx="23114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p:cNvSpPr/>
          <p:nvPr/>
        </p:nvSpPr>
        <p:spPr>
          <a:xfrm>
            <a:off x="3530991" y="2852921"/>
            <a:ext cx="1666796"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אליפסה 10"/>
          <p:cNvSpPr/>
          <p:nvPr/>
        </p:nvSpPr>
        <p:spPr>
          <a:xfrm>
            <a:off x="1040328" y="2852921"/>
            <a:ext cx="1666796"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חץ שמאלה 11"/>
          <p:cNvSpPr/>
          <p:nvPr/>
        </p:nvSpPr>
        <p:spPr>
          <a:xfrm>
            <a:off x="10318348" y="1964714"/>
            <a:ext cx="1981200" cy="2119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rgbClr val="FF0000"/>
                </a:solidFill>
              </a:rPr>
              <a:t>דחיפות – שים לב! שינוי ב"דחיפות" רק לאחר יצירת קשר עם המוקד 04-8666123 </a:t>
            </a:r>
            <a:endParaRPr lang="he-IL" sz="1400" b="1" dirty="0">
              <a:solidFill>
                <a:srgbClr val="FF0000"/>
              </a:solidFill>
            </a:endParaRPr>
          </a:p>
        </p:txBody>
      </p:sp>
    </p:spTree>
    <p:extLst>
      <p:ext uri="{BB962C8B-B14F-4D97-AF65-F5344CB8AC3E}">
        <p14:creationId xmlns:p14="http://schemas.microsoft.com/office/powerpoint/2010/main" val="1799411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0" y="0"/>
            <a:ext cx="12192000" cy="6858000"/>
          </a:xfrm>
          <a:prstGeom prst="rect">
            <a:avLst/>
          </a:prstGeom>
        </p:spPr>
      </p:pic>
      <p:sp>
        <p:nvSpPr>
          <p:cNvPr id="5" name="הסבר קווי 2 4"/>
          <p:cNvSpPr/>
          <p:nvPr/>
        </p:nvSpPr>
        <p:spPr>
          <a:xfrm>
            <a:off x="0" y="1580428"/>
            <a:ext cx="4318000" cy="1048200"/>
          </a:xfrm>
          <a:prstGeom prst="borderCallout2">
            <a:avLst>
              <a:gd name="adj1" fmla="val 51463"/>
              <a:gd name="adj2" fmla="val 99608"/>
              <a:gd name="adj3" fmla="val 51464"/>
              <a:gd name="adj4" fmla="val 144803"/>
              <a:gd name="adj5" fmla="val 91902"/>
              <a:gd name="adj6" fmla="val 145097"/>
            </a:avLst>
          </a:prstGeom>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a:solidFill>
                  <a:srgbClr val="FF0000"/>
                </a:solidFill>
              </a:rPr>
              <a:t>קיימות 3 אפשרויות למשלוח</a:t>
            </a:r>
          </a:p>
          <a:p>
            <a:pPr marL="342900" indent="-342900">
              <a:buAutoNum type="arabicPeriod"/>
            </a:pPr>
            <a:r>
              <a:rPr lang="he-IL" sz="1600" dirty="0">
                <a:solidFill>
                  <a:srgbClr val="FF0000"/>
                </a:solidFill>
              </a:rPr>
              <a:t>שליחות ממני אל – יוצא מהלקוח לספק</a:t>
            </a:r>
          </a:p>
          <a:p>
            <a:pPr marL="342900" indent="-342900">
              <a:buAutoNum type="arabicPeriod"/>
            </a:pPr>
            <a:r>
              <a:rPr lang="he-IL" sz="1600" dirty="0">
                <a:solidFill>
                  <a:srgbClr val="FF0000"/>
                </a:solidFill>
              </a:rPr>
              <a:t>איסוף הבא אליי – מגיע מהספק ללקוח</a:t>
            </a:r>
          </a:p>
          <a:p>
            <a:pPr marL="342900" indent="-342900">
              <a:buAutoNum type="arabicPeriod"/>
            </a:pPr>
            <a:r>
              <a:rPr lang="he-IL" sz="1600" dirty="0">
                <a:solidFill>
                  <a:srgbClr val="FF0000"/>
                </a:solidFill>
              </a:rPr>
              <a:t>העברה צד שלישי- מספק לספק </a:t>
            </a:r>
          </a:p>
        </p:txBody>
      </p:sp>
    </p:spTree>
    <p:extLst>
      <p:ext uri="{BB962C8B-B14F-4D97-AF65-F5344CB8AC3E}">
        <p14:creationId xmlns:p14="http://schemas.microsoft.com/office/powerpoint/2010/main" val="3640559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2"/>
          <a:stretch>
            <a:fillRect/>
          </a:stretch>
        </p:blipFill>
        <p:spPr>
          <a:xfrm>
            <a:off x="139700" y="114300"/>
            <a:ext cx="12144375" cy="6858000"/>
          </a:xfrm>
          <a:prstGeom prst="rect">
            <a:avLst/>
          </a:prstGeom>
        </p:spPr>
      </p:pic>
      <p:cxnSp>
        <p:nvCxnSpPr>
          <p:cNvPr id="14" name="מחבר חץ ישר 13"/>
          <p:cNvCxnSpPr/>
          <p:nvPr/>
        </p:nvCxnSpPr>
        <p:spPr>
          <a:xfrm flipH="1">
            <a:off x="9486900" y="2222500"/>
            <a:ext cx="1054100" cy="330200"/>
          </a:xfrm>
          <a:prstGeom prst="straightConnector1">
            <a:avLst/>
          </a:prstGeom>
          <a:ln w="222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9700" y="3122087"/>
            <a:ext cx="2717800" cy="1323439"/>
          </a:xfrm>
          <a:prstGeom prst="rect">
            <a:avLst/>
          </a:prstGeom>
          <a:noFill/>
        </p:spPr>
        <p:txBody>
          <a:bodyPr wrap="square" rtlCol="1">
            <a:spAutoFit/>
          </a:bodyPr>
          <a:lstStyle/>
          <a:p>
            <a:r>
              <a:rPr lang="he-IL" sz="1600" b="1" dirty="0" smtClean="0">
                <a:solidFill>
                  <a:srgbClr val="FF0000"/>
                </a:solidFill>
              </a:rPr>
              <a:t>יש לציין מס' חבילות/משטחים בהתאם למשלוח</a:t>
            </a:r>
          </a:p>
          <a:p>
            <a:r>
              <a:rPr lang="he-IL" sz="1600" b="1" dirty="0" smtClean="0">
                <a:solidFill>
                  <a:srgbClr val="FF0000"/>
                </a:solidFill>
              </a:rPr>
              <a:t>באיסוף של משטחים יש לציין את הגודל והמשקל של המשטח.</a:t>
            </a:r>
            <a:endParaRPr lang="he-IL" sz="1600" b="1" dirty="0">
              <a:solidFill>
                <a:srgbClr val="FF0000"/>
              </a:solidFill>
            </a:endParaRPr>
          </a:p>
        </p:txBody>
      </p:sp>
      <p:sp>
        <p:nvSpPr>
          <p:cNvPr id="2" name="TextBox 1"/>
          <p:cNvSpPr txBox="1"/>
          <p:nvPr/>
        </p:nvSpPr>
        <p:spPr>
          <a:xfrm>
            <a:off x="10114671" y="983040"/>
            <a:ext cx="2077329" cy="2800767"/>
          </a:xfrm>
          <a:prstGeom prst="rect">
            <a:avLst/>
          </a:prstGeom>
          <a:noFill/>
        </p:spPr>
        <p:txBody>
          <a:bodyPr wrap="square" rtlCol="1">
            <a:spAutoFit/>
          </a:bodyPr>
          <a:lstStyle/>
          <a:p>
            <a:r>
              <a:rPr lang="he-IL" sz="1600" b="1" dirty="0">
                <a:solidFill>
                  <a:srgbClr val="FF0000"/>
                </a:solidFill>
                <a:effectLst>
                  <a:outerShdw blurRad="50800" dist="50800" dir="5400000" algn="ctr" rotWithShape="0">
                    <a:schemeClr val="bg1"/>
                  </a:outerShdw>
                </a:effectLst>
              </a:rPr>
              <a:t>אמצעי ההובלה הינו חלק </a:t>
            </a:r>
            <a:r>
              <a:rPr lang="he-IL" sz="1600" b="1" dirty="0" smtClean="0">
                <a:solidFill>
                  <a:srgbClr val="FF0000"/>
                </a:solidFill>
                <a:effectLst>
                  <a:outerShdw blurRad="50800" dist="50800" dir="5400000" algn="ctr" rotWithShape="0">
                    <a:schemeClr val="bg1"/>
                  </a:outerShdw>
                </a:effectLst>
              </a:rPr>
              <a:t>משמעותי בהזמנה.</a:t>
            </a:r>
            <a:endParaRPr lang="he-IL" sz="1600" b="1" dirty="0">
              <a:solidFill>
                <a:srgbClr val="FF0000"/>
              </a:solidFill>
              <a:effectLst>
                <a:outerShdw blurRad="50800" dist="50800" dir="5400000" algn="ctr" rotWithShape="0">
                  <a:schemeClr val="bg1"/>
                </a:outerShdw>
              </a:effectLst>
            </a:endParaRPr>
          </a:p>
          <a:p>
            <a:r>
              <a:rPr lang="he-IL" sz="1600" b="1" dirty="0" smtClean="0">
                <a:solidFill>
                  <a:srgbClr val="FF0000"/>
                </a:solidFill>
                <a:effectLst>
                  <a:outerShdw blurRad="50800" dist="50800" dir="5400000" algn="ctr" rotWithShape="0">
                    <a:schemeClr val="bg1"/>
                  </a:outerShdw>
                </a:effectLst>
              </a:rPr>
              <a:t>יש </a:t>
            </a:r>
            <a:r>
              <a:rPr lang="he-IL" sz="1600" b="1" dirty="0">
                <a:solidFill>
                  <a:srgbClr val="FF0000"/>
                </a:solidFill>
                <a:effectLst>
                  <a:outerShdw blurRad="50800" dist="50800" dir="5400000" algn="ctr" rotWithShape="0">
                    <a:schemeClr val="bg1"/>
                  </a:outerShdw>
                </a:effectLst>
              </a:rPr>
              <a:t>לציין אמצעי הובלה </a:t>
            </a:r>
            <a:r>
              <a:rPr lang="he-IL" sz="1600" b="1" dirty="0" smtClean="0">
                <a:solidFill>
                  <a:srgbClr val="FF0000"/>
                </a:solidFill>
                <a:effectLst>
                  <a:outerShdw blurRad="50800" dist="50800" dir="5400000" algn="ctr" rotWithShape="0">
                    <a:schemeClr val="bg1"/>
                  </a:outerShdw>
                </a:effectLst>
              </a:rPr>
              <a:t>בהתאם לסוג </a:t>
            </a:r>
            <a:r>
              <a:rPr lang="he-IL" sz="1600" b="1" dirty="0">
                <a:solidFill>
                  <a:srgbClr val="FF0000"/>
                </a:solidFill>
                <a:effectLst>
                  <a:outerShdw blurRad="50800" dist="50800" dir="5400000" algn="ctr" rotWithShape="0">
                    <a:schemeClr val="bg1"/>
                  </a:outerShdw>
                </a:effectLst>
              </a:rPr>
              <a:t>המשלוח:</a:t>
            </a:r>
          </a:p>
          <a:p>
            <a:pPr marL="285750" indent="-285750">
              <a:buFont typeface="Arial" panose="020B0604020202020204" pitchFamily="34" charset="0"/>
              <a:buChar char="•"/>
            </a:pPr>
            <a:r>
              <a:rPr lang="he-IL" sz="1600" b="1" dirty="0">
                <a:solidFill>
                  <a:srgbClr val="FF0000"/>
                </a:solidFill>
                <a:effectLst>
                  <a:outerShdw blurRad="50800" dist="50800" dir="5400000" algn="ctr" rotWithShape="0">
                    <a:schemeClr val="bg1"/>
                  </a:outerShdw>
                </a:effectLst>
              </a:rPr>
              <a:t>קטנוע-חבילות </a:t>
            </a:r>
            <a:r>
              <a:rPr lang="he-IL" sz="1600" b="1" dirty="0">
                <a:solidFill>
                  <a:srgbClr val="FF0000"/>
                </a:solidFill>
                <a:effectLst>
                  <a:outerShdw blurRad="50800" dist="50800" dir="5400000" sx="95000" sy="95000" algn="ctr" rotWithShape="0">
                    <a:schemeClr val="bg1">
                      <a:alpha val="83000"/>
                    </a:schemeClr>
                  </a:outerShdw>
                </a:effectLst>
              </a:rPr>
              <a:t>קטנות</a:t>
            </a:r>
            <a:r>
              <a:rPr lang="he-IL" sz="1600" b="1" dirty="0">
                <a:solidFill>
                  <a:srgbClr val="FF0000"/>
                </a:solidFill>
                <a:effectLst>
                  <a:outerShdw blurRad="50800" dist="50800" dir="5400000" algn="ctr" rotWithShape="0">
                    <a:schemeClr val="bg1"/>
                  </a:outerShdw>
                </a:effectLst>
              </a:rPr>
              <a:t> 15*15/מעטפות בלבד</a:t>
            </a:r>
          </a:p>
          <a:p>
            <a:pPr marL="285750" indent="-285750">
              <a:buFont typeface="Arial" panose="020B0604020202020204" pitchFamily="34" charset="0"/>
              <a:buChar char="•"/>
            </a:pPr>
            <a:r>
              <a:rPr lang="he-IL" sz="1600" b="1" dirty="0">
                <a:solidFill>
                  <a:srgbClr val="FF0000"/>
                </a:solidFill>
                <a:effectLst>
                  <a:outerShdw blurRad="50800" dist="50800" dir="5400000" algn="ctr" rotWithShape="0">
                    <a:schemeClr val="bg1"/>
                  </a:outerShdw>
                </a:effectLst>
              </a:rPr>
              <a:t>רכב-חבילות </a:t>
            </a:r>
          </a:p>
          <a:p>
            <a:pPr marL="285750" indent="-285750">
              <a:buFont typeface="Arial" panose="020B0604020202020204" pitchFamily="34" charset="0"/>
              <a:buChar char="•"/>
            </a:pPr>
            <a:r>
              <a:rPr lang="he-IL" sz="1600" b="1" dirty="0" smtClean="0">
                <a:solidFill>
                  <a:srgbClr val="FF0000"/>
                </a:solidFill>
                <a:effectLst>
                  <a:outerShdw blurRad="50800" dist="50800" dir="5400000" algn="ctr" rotWithShape="0">
                    <a:schemeClr val="bg1"/>
                  </a:outerShdw>
                </a:effectLst>
              </a:rPr>
              <a:t>משאית-משטחים</a:t>
            </a:r>
            <a:endParaRPr lang="he-IL" sz="1600" b="1" dirty="0">
              <a:solidFill>
                <a:srgbClr val="FF0000"/>
              </a:solidFill>
              <a:effectLst>
                <a:outerShdw blurRad="50800" dist="50800" dir="5400000" algn="ctr" rotWithShape="0">
                  <a:schemeClr val="bg1"/>
                </a:outerShdw>
              </a:effectLst>
            </a:endParaRPr>
          </a:p>
        </p:txBody>
      </p:sp>
      <p:cxnSp>
        <p:nvCxnSpPr>
          <p:cNvPr id="6" name="מחבר מרפקי 5"/>
          <p:cNvCxnSpPr/>
          <p:nvPr/>
        </p:nvCxnSpPr>
        <p:spPr>
          <a:xfrm flipV="1">
            <a:off x="2857500" y="2375338"/>
            <a:ext cx="1822450" cy="1400383"/>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a:off x="3615397" y="2375338"/>
            <a:ext cx="15474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88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p:cNvPicPr>
            <a:picLocks noChangeAspect="1"/>
          </p:cNvPicPr>
          <p:nvPr/>
        </p:nvPicPr>
        <p:blipFill>
          <a:blip r:embed="rId2"/>
          <a:stretch>
            <a:fillRect/>
          </a:stretch>
        </p:blipFill>
        <p:spPr>
          <a:xfrm>
            <a:off x="23812" y="0"/>
            <a:ext cx="12144375" cy="6858000"/>
          </a:xfrm>
          <a:prstGeom prst="rect">
            <a:avLst/>
          </a:prstGeom>
        </p:spPr>
      </p:pic>
      <p:sp>
        <p:nvSpPr>
          <p:cNvPr id="5" name="TextBox 4"/>
          <p:cNvSpPr txBox="1"/>
          <p:nvPr/>
        </p:nvSpPr>
        <p:spPr>
          <a:xfrm>
            <a:off x="127000" y="1363960"/>
            <a:ext cx="3937000" cy="923330"/>
          </a:xfrm>
          <a:prstGeom prst="rect">
            <a:avLst/>
          </a:prstGeom>
          <a:noFill/>
        </p:spPr>
        <p:txBody>
          <a:bodyPr wrap="square" rtlCol="1">
            <a:spAutoFit/>
          </a:bodyPr>
          <a:lstStyle/>
          <a:p>
            <a:r>
              <a:rPr lang="he-IL" b="1" dirty="0" smtClean="0">
                <a:solidFill>
                  <a:srgbClr val="FF0000"/>
                </a:solidFill>
              </a:rPr>
              <a:t>יש למלא את כל הסעיפים הנדרשים,</a:t>
            </a:r>
          </a:p>
          <a:p>
            <a:r>
              <a:rPr lang="he-IL" b="1" dirty="0" smtClean="0">
                <a:solidFill>
                  <a:srgbClr val="FF0000"/>
                </a:solidFill>
              </a:rPr>
              <a:t>בהערות ניתן לציין כל מה שרלוונטי עבור המשלוח</a:t>
            </a:r>
            <a:endParaRPr lang="he-IL" b="1" dirty="0">
              <a:solidFill>
                <a:srgbClr val="FF0000"/>
              </a:solidFill>
            </a:endParaRPr>
          </a:p>
        </p:txBody>
      </p:sp>
      <p:cxnSp>
        <p:nvCxnSpPr>
          <p:cNvPr id="7" name="מחבר חץ ישר 6"/>
          <p:cNvCxnSpPr/>
          <p:nvPr/>
        </p:nvCxnSpPr>
        <p:spPr>
          <a:xfrm>
            <a:off x="3479800" y="2287290"/>
            <a:ext cx="203200" cy="748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8300" y="5080000"/>
            <a:ext cx="1625600" cy="1200329"/>
          </a:xfrm>
          <a:prstGeom prst="rect">
            <a:avLst/>
          </a:prstGeom>
          <a:noFill/>
        </p:spPr>
        <p:txBody>
          <a:bodyPr wrap="square" rtlCol="1">
            <a:spAutoFit/>
          </a:bodyPr>
          <a:lstStyle/>
          <a:p>
            <a:r>
              <a:rPr lang="he-IL" b="1" dirty="0" smtClean="0">
                <a:solidFill>
                  <a:srgbClr val="FF0000"/>
                </a:solidFill>
              </a:rPr>
              <a:t>בסיום הקלדת כל הנתונים יש ללחוץ על קליטת הזמנה</a:t>
            </a:r>
            <a:endParaRPr lang="he-IL" b="1" dirty="0">
              <a:solidFill>
                <a:srgbClr val="FF0000"/>
              </a:solidFill>
            </a:endParaRPr>
          </a:p>
        </p:txBody>
      </p:sp>
      <p:cxnSp>
        <p:nvCxnSpPr>
          <p:cNvPr id="10" name="מחבר חץ ישר 9"/>
          <p:cNvCxnSpPr/>
          <p:nvPr/>
        </p:nvCxnSpPr>
        <p:spPr>
          <a:xfrm>
            <a:off x="1993900" y="5410200"/>
            <a:ext cx="355600" cy="368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693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TotalTime>
  <Words>499</Words>
  <Application>Microsoft Office PowerPoint</Application>
  <PresentationFormat>מסך רחב</PresentationFormat>
  <Paragraphs>87</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גביה לתשלום מהלקוח לספק הזמנה 1 מתוך 2</vt:lpstr>
      <vt:lpstr>גביה לתשלום מהלקוח לספק הזמנה 2 מתך 2</vt:lpstr>
      <vt:lpstr>חבילה כנגד חבילה מהלקוח לספק הזמנה 1 מתוך 2 </vt:lpstr>
      <vt:lpstr>חבילה כנגד חבילה מהלקוח לספק הזמנה 2 מתוך 2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Shira</dc:creator>
  <cp:lastModifiedBy>Tomer</cp:lastModifiedBy>
  <cp:revision>58</cp:revision>
  <dcterms:created xsi:type="dcterms:W3CDTF">2018-05-17T12:35:33Z</dcterms:created>
  <dcterms:modified xsi:type="dcterms:W3CDTF">2020-01-06T10:57:57Z</dcterms:modified>
</cp:coreProperties>
</file>